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57" r:id="rId2"/>
    <p:sldId id="258" r:id="rId3"/>
    <p:sldId id="259" r:id="rId4"/>
    <p:sldId id="270" r:id="rId5"/>
    <p:sldId id="260" r:id="rId6"/>
    <p:sldId id="261" r:id="rId7"/>
    <p:sldId id="262" r:id="rId8"/>
    <p:sldId id="271"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489" autoAdjust="0"/>
    <p:restoredTop sz="96530" autoAdjust="0"/>
  </p:normalViewPr>
  <p:slideViewPr>
    <p:cSldViewPr>
      <p:cViewPr>
        <p:scale>
          <a:sx n="72" d="100"/>
          <a:sy n="72" d="100"/>
        </p:scale>
        <p:origin x="-148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08"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1048709"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71BF99-0AAE-4C93-861A-87F8D10D8482}" type="datetimeFigureOut">
              <a:rPr lang="en-GB" smtClean="0"/>
              <a:t>21/06/2020</a:t>
            </a:fld>
            <a:endParaRPr lang="en-GB" dirty="0"/>
          </a:p>
        </p:txBody>
      </p:sp>
      <p:sp>
        <p:nvSpPr>
          <p:cNvPr id="1048710"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1048711"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12"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1048713"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B366AC-4AA6-447C-B679-203AFD352C5D}" type="slidenum">
              <a:rPr lang="en-GB" smtClean="0"/>
              <a:t>‹#›</a:t>
            </a:fld>
            <a:endParaRPr lang="en-GB" dirty="0"/>
          </a:p>
        </p:txBody>
      </p:sp>
    </p:spTree>
    <p:extLst>
      <p:ext uri="{BB962C8B-B14F-4D97-AF65-F5344CB8AC3E}">
        <p14:creationId xmlns:p14="http://schemas.microsoft.com/office/powerpoint/2010/main" val="2028722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Slide Image Placeholder 1"/>
          <p:cNvSpPr>
            <a:spLocks noGrp="1" noRot="1" noChangeAspect="1"/>
          </p:cNvSpPr>
          <p:nvPr>
            <p:ph type="sldImg"/>
          </p:nvPr>
        </p:nvSpPr>
        <p:spPr/>
      </p:sp>
      <p:sp>
        <p:nvSpPr>
          <p:cNvPr id="1048597" name="Notes Placeholder 2"/>
          <p:cNvSpPr>
            <a:spLocks noGrp="1"/>
          </p:cNvSpPr>
          <p:nvPr>
            <p:ph type="body" idx="1"/>
          </p:nvPr>
        </p:nvSpPr>
        <p:spPr/>
        <p:txBody>
          <a:bodyPr/>
          <a:lstStyle/>
          <a:p>
            <a:r>
              <a:rPr lang="en-GB" dirty="0"/>
              <a:t>Ijarah, therefore, means the right to use an object transferred for hire to the hirer, but the hirer is not supposed to take ownership of it. Ijarah is thus the sale of utility as opposed to the physical object or entity.</a:t>
            </a:r>
          </a:p>
        </p:txBody>
      </p:sp>
      <p:sp>
        <p:nvSpPr>
          <p:cNvPr id="1048598" name="Slide Number Placeholder 3"/>
          <p:cNvSpPr>
            <a:spLocks noGrp="1"/>
          </p:cNvSpPr>
          <p:nvPr>
            <p:ph type="sldNum" sz="quarter" idx="10"/>
          </p:nvPr>
        </p:nvSpPr>
        <p:spPr/>
        <p:txBody>
          <a:bodyPr/>
          <a:lstStyle/>
          <a:p>
            <a:fld id="{97B366AC-4AA6-447C-B679-203AFD352C5D}" type="slidenum">
              <a:rPr lang="en-GB" smtClean="0"/>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Slide Image Placeholder 1"/>
          <p:cNvSpPr>
            <a:spLocks noGrp="1" noRot="1" noChangeAspect="1"/>
          </p:cNvSpPr>
          <p:nvPr>
            <p:ph type="sldImg"/>
          </p:nvPr>
        </p:nvSpPr>
        <p:spPr/>
      </p:sp>
      <p:sp>
        <p:nvSpPr>
          <p:cNvPr id="1048607" name="Notes Placeholder 2"/>
          <p:cNvSpPr>
            <a:spLocks noGrp="1"/>
          </p:cNvSpPr>
          <p:nvPr>
            <p:ph type="body" idx="1"/>
          </p:nvPr>
        </p:nvSpPr>
        <p:spPr/>
        <p:txBody>
          <a:bodyPr/>
          <a:lstStyle/>
          <a:p>
            <a:r>
              <a:rPr lang="en-GB" dirty="0" smtClean="0"/>
              <a:t>According to the Maliki school, Ijarah refers to a transfer of ownership for a certain period in exchange for compensation (Lateef et al., 2017). The Hanbal school on the other hand defines Ijarah as a contract that involves the subject matter being both lawful and for a defined use. However, a corporeal object is also recognized as lawful  and can be offered for a specified time </a:t>
            </a:r>
            <a:r>
              <a:rPr lang="en-GB" dirty="0" smtClean="0"/>
              <a:t>period.</a:t>
            </a:r>
            <a:r>
              <a:rPr lang="en-GB" dirty="0" smtClean="0"/>
              <a:t>
</a:t>
            </a:r>
          </a:p>
        </p:txBody>
      </p:sp>
      <p:sp>
        <p:nvSpPr>
          <p:cNvPr id="1048608" name="Slide Number Placeholder 3"/>
          <p:cNvSpPr>
            <a:spLocks noGrp="1"/>
          </p:cNvSpPr>
          <p:nvPr>
            <p:ph type="sldNum" sz="quarter" idx="10"/>
          </p:nvPr>
        </p:nvSpPr>
        <p:spPr/>
        <p:txBody>
          <a:bodyPr/>
          <a:lstStyle/>
          <a:p>
            <a:fld id="{97B366AC-4AA6-447C-B679-203AFD352C5D}" type="slidenum">
              <a:rPr lang="en-GB" smtClean="0"/>
              <a:t>3</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a:t>
            </a:r>
            <a:r>
              <a:rPr lang="en-GB" baseline="0" dirty="0" smtClean="0"/>
              <a:t> subject matter </a:t>
            </a:r>
            <a:r>
              <a:rPr lang="en-GB" dirty="0" smtClean="0"/>
              <a:t>that is the legitimate, determined, assignable and lawful utility of an item against a certain fixed consideration</a:t>
            </a:r>
          </a:p>
          <a:p>
            <a:endParaRPr lang="en-US" dirty="0"/>
          </a:p>
        </p:txBody>
      </p:sp>
      <p:sp>
        <p:nvSpPr>
          <p:cNvPr id="4" name="Slide Number Placeholder 3"/>
          <p:cNvSpPr>
            <a:spLocks noGrp="1"/>
          </p:cNvSpPr>
          <p:nvPr>
            <p:ph type="sldNum" sz="quarter" idx="10"/>
          </p:nvPr>
        </p:nvSpPr>
        <p:spPr/>
        <p:txBody>
          <a:bodyPr/>
          <a:lstStyle/>
          <a:p>
            <a:fld id="{97B366AC-4AA6-447C-B679-203AFD352C5D}" type="slidenum">
              <a:rPr lang="en-GB" smtClean="0"/>
              <a:t>4</a:t>
            </a:fld>
            <a:endParaRPr lang="en-GB" dirty="0"/>
          </a:p>
        </p:txBody>
      </p:sp>
    </p:spTree>
    <p:extLst>
      <p:ext uri="{BB962C8B-B14F-4D97-AF65-F5344CB8AC3E}">
        <p14:creationId xmlns:p14="http://schemas.microsoft.com/office/powerpoint/2010/main" val="1813087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Slide Image Placeholder 1"/>
          <p:cNvSpPr>
            <a:spLocks noGrp="1" noRot="1" noChangeAspect="1"/>
          </p:cNvSpPr>
          <p:nvPr>
            <p:ph type="sldImg"/>
          </p:nvPr>
        </p:nvSpPr>
        <p:spPr/>
      </p:sp>
      <p:sp>
        <p:nvSpPr>
          <p:cNvPr id="1048612" name="Notes Placeholder 2"/>
          <p:cNvSpPr>
            <a:spLocks noGrp="1"/>
          </p:cNvSpPr>
          <p:nvPr>
            <p:ph type="body" idx="1"/>
          </p:nvPr>
        </p:nvSpPr>
        <p:spPr/>
        <p:txBody>
          <a:bodyPr/>
          <a:lstStyle/>
          <a:p>
            <a:r>
              <a:rPr lang="en-GB" dirty="0" smtClean="0"/>
              <a:t>Operating lease is the oldest form of Ijarah. It involves a situation where somebody who owns an item, leases it to another person for an agreed upon period of time. This is the form of Ijarah regarded as Operating Lease  in the Islamic banking and Finance aspects. In line with this, the ownership of the leased items remains with the bank after the lease period has lapsed. Operating lease is however not preceded by a lease promise. The lease is not done on the basis of a prior promise </a:t>
            </a:r>
          </a:p>
        </p:txBody>
      </p:sp>
      <p:sp>
        <p:nvSpPr>
          <p:cNvPr id="1048613" name="Slide Number Placeholder 3"/>
          <p:cNvSpPr>
            <a:spLocks noGrp="1"/>
          </p:cNvSpPr>
          <p:nvPr>
            <p:ph type="sldNum" sz="quarter" idx="10"/>
          </p:nvPr>
        </p:nvSpPr>
        <p:spPr/>
        <p:txBody>
          <a:bodyPr/>
          <a:lstStyle/>
          <a:p>
            <a:fld id="{97B366AC-4AA6-447C-B679-203AFD352C5D}" type="slidenum">
              <a:rPr lang="en-GB" smtClean="0"/>
              <a:t>5</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Slide Image Placeholder 1"/>
          <p:cNvSpPr>
            <a:spLocks noGrp="1" noRot="1" noChangeAspect="1"/>
          </p:cNvSpPr>
          <p:nvPr>
            <p:ph type="sldImg"/>
          </p:nvPr>
        </p:nvSpPr>
        <p:spPr/>
      </p:sp>
      <p:sp>
        <p:nvSpPr>
          <p:cNvPr id="1048617" name="Notes Placeholder 2"/>
          <p:cNvSpPr>
            <a:spLocks noGrp="1"/>
          </p:cNvSpPr>
          <p:nvPr>
            <p:ph type="body" idx="1"/>
          </p:nvPr>
        </p:nvSpPr>
        <p:spPr/>
        <p:txBody>
          <a:bodyPr/>
          <a:lstStyle/>
          <a:p>
            <a:r>
              <a:rPr lang="en-GB" dirty="0" smtClean="0"/>
              <a:t>The cost of leasing is usually higher than the normal rate to prompt the lessor to transfer the leased equipment</a:t>
            </a:r>
            <a:r>
              <a:rPr lang="en-GB" baseline="0" dirty="0" smtClean="0"/>
              <a:t> to the lessee immediately the lease period lapses. It is important to clearly define the method of ownership transfer in the financial lease agreement. The mode of transfer should therefore be written down in a separate document and attached to the lease agreement. Promising to transfer ownership as a conditional or ordinary gift is one form of ownership transfer.  The promise to transfer property through sale is another form of ownership transfer in the financial lease Ijarah</a:t>
            </a:r>
            <a:endParaRPr lang="en-GB" dirty="0" smtClean="0"/>
          </a:p>
          <a:p>
            <a:endParaRPr lang="en-GB" dirty="0"/>
          </a:p>
        </p:txBody>
      </p:sp>
      <p:sp>
        <p:nvSpPr>
          <p:cNvPr id="1048618" name="Slide Number Placeholder 3"/>
          <p:cNvSpPr>
            <a:spLocks noGrp="1"/>
          </p:cNvSpPr>
          <p:nvPr>
            <p:ph type="sldNum" sz="quarter" idx="10"/>
          </p:nvPr>
        </p:nvSpPr>
        <p:spPr/>
        <p:txBody>
          <a:bodyPr/>
          <a:lstStyle/>
          <a:p>
            <a:fld id="{97B366AC-4AA6-447C-B679-203AFD352C5D}" type="slidenum">
              <a:rPr lang="en-GB" smtClean="0"/>
              <a:t>6</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Slide Image Placeholder 1"/>
          <p:cNvSpPr>
            <a:spLocks noGrp="1" noRot="1" noChangeAspect="1"/>
          </p:cNvSpPr>
          <p:nvPr>
            <p:ph type="sldImg"/>
          </p:nvPr>
        </p:nvSpPr>
        <p:spPr/>
      </p:sp>
      <p:sp>
        <p:nvSpPr>
          <p:cNvPr id="1048622" name="Notes Placeholder 2"/>
          <p:cNvSpPr>
            <a:spLocks noGrp="1"/>
          </p:cNvSpPr>
          <p:nvPr>
            <p:ph type="body" idx="1"/>
          </p:nvPr>
        </p:nvSpPr>
        <p:spPr/>
        <p:txBody>
          <a:bodyPr/>
          <a:lstStyle/>
          <a:p>
            <a:r>
              <a:rPr lang="en-GB" dirty="0" smtClean="0"/>
              <a:t>
</a:t>
            </a:r>
          </a:p>
        </p:txBody>
      </p:sp>
      <p:sp>
        <p:nvSpPr>
          <p:cNvPr id="1048623" name="Slide Number Placeholder 3"/>
          <p:cNvSpPr>
            <a:spLocks noGrp="1"/>
          </p:cNvSpPr>
          <p:nvPr>
            <p:ph type="sldNum" sz="quarter" idx="10"/>
          </p:nvPr>
        </p:nvSpPr>
        <p:spPr/>
        <p:txBody>
          <a:bodyPr/>
          <a:lstStyle/>
          <a:p>
            <a:fld id="{97B366AC-4AA6-447C-B679-203AFD352C5D}" type="slidenum">
              <a:rPr lang="en-GB" smtClean="0"/>
              <a:t>7</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Slide Image Placeholder 1"/>
          <p:cNvSpPr>
            <a:spLocks noGrp="1" noRot="1" noChangeAspect="1"/>
          </p:cNvSpPr>
          <p:nvPr>
            <p:ph type="sldImg"/>
          </p:nvPr>
        </p:nvSpPr>
        <p:spPr/>
      </p:sp>
      <p:sp>
        <p:nvSpPr>
          <p:cNvPr id="1048627"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pPr>
            <a:r>
              <a:rPr lang="en-GB" dirty="0" smtClean="0"/>
              <a:t>For</a:t>
            </a:r>
            <a:r>
              <a:rPr lang="en-GB" baseline="0" dirty="0" smtClean="0"/>
              <a:t> an Ijarah to occur, there must be two contracting parties; the lessor and the lessee. The two parties ought to be qualified possessing the legal capacity to enter into an Ijarah. These parties must also be sane, free, and adults. The two parties must also consent the Ijarah voluntarily (Billah, 2019). </a:t>
            </a:r>
            <a:endParaRPr lang="en-GB" dirty="0"/>
          </a:p>
        </p:txBody>
      </p:sp>
      <p:sp>
        <p:nvSpPr>
          <p:cNvPr id="1048628" name="Slide Number Placeholder 3"/>
          <p:cNvSpPr>
            <a:spLocks noGrp="1"/>
          </p:cNvSpPr>
          <p:nvPr>
            <p:ph type="sldNum" sz="quarter" idx="10"/>
          </p:nvPr>
        </p:nvSpPr>
        <p:spPr/>
        <p:txBody>
          <a:bodyPr/>
          <a:lstStyle/>
          <a:p>
            <a:fld id="{97B366AC-4AA6-447C-B679-203AFD352C5D}" type="slidenum">
              <a:rPr lang="en-GB" smtClean="0"/>
              <a:t>9</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Slide Image Placeholder 1"/>
          <p:cNvSpPr>
            <a:spLocks noGrp="1" noRot="1" noChangeAspect="1"/>
          </p:cNvSpPr>
          <p:nvPr>
            <p:ph type="sldImg"/>
          </p:nvPr>
        </p:nvSpPr>
        <p:spPr/>
      </p:sp>
      <p:sp>
        <p:nvSpPr>
          <p:cNvPr id="1048632" name="Notes Placeholder 2"/>
          <p:cNvSpPr>
            <a:spLocks noGrp="1"/>
          </p:cNvSpPr>
          <p:nvPr>
            <p:ph type="body" idx="1"/>
          </p:nvPr>
        </p:nvSpPr>
        <p:spPr/>
        <p:txBody>
          <a:bodyPr/>
          <a:lstStyle/>
          <a:p>
            <a:r>
              <a:rPr lang="en-GB" dirty="0" smtClean="0"/>
              <a:t>Both</a:t>
            </a:r>
            <a:r>
              <a:rPr lang="en-GB" baseline="0" dirty="0" smtClean="0"/>
              <a:t> the offer and the acceptance should clearly express the voluntary intentions of both parties. The expressions could be in form of a signal, can be written or can be oral (Billah, 2019). A valid acceptance is also made in response to a certain definite offer during the same session. An acceptance must also be in correspondence to the offer</a:t>
            </a:r>
            <a:endParaRPr lang="en-GB" dirty="0"/>
          </a:p>
        </p:txBody>
      </p:sp>
      <p:sp>
        <p:nvSpPr>
          <p:cNvPr id="1048633" name="Slide Number Placeholder 3"/>
          <p:cNvSpPr>
            <a:spLocks noGrp="1"/>
          </p:cNvSpPr>
          <p:nvPr>
            <p:ph type="sldNum" sz="quarter" idx="10"/>
          </p:nvPr>
        </p:nvSpPr>
        <p:spPr/>
        <p:txBody>
          <a:bodyPr/>
          <a:lstStyle/>
          <a:p>
            <a:fld id="{97B366AC-4AA6-447C-B679-203AFD352C5D}" type="slidenum">
              <a:rPr lang="en-GB" smtClean="0"/>
              <a:t>10</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Slide Image Placeholder 1"/>
          <p:cNvSpPr>
            <a:spLocks noGrp="1" noRot="1" noChangeAspect="1"/>
          </p:cNvSpPr>
          <p:nvPr>
            <p:ph type="sldImg"/>
          </p:nvPr>
        </p:nvSpPr>
        <p:spPr/>
      </p:sp>
      <p:sp>
        <p:nvSpPr>
          <p:cNvPr id="1048637" name="Notes Placeholder 2"/>
          <p:cNvSpPr>
            <a:spLocks noGrp="1"/>
          </p:cNvSpPr>
          <p:nvPr>
            <p:ph type="body" idx="1"/>
          </p:nvPr>
        </p:nvSpPr>
        <p:spPr/>
        <p:txBody>
          <a:bodyPr/>
          <a:lstStyle/>
          <a:p>
            <a:r>
              <a:rPr lang="en-GB" dirty="0"/>
              <a:t> the object must have a valuable use, it must not be perishable for the entire period it shall be on lease.  The object for lease must all be both actually and legally attainable.  One cannot therefore lease an item that cannot be delivered. The object must be precisely specific. The purpose for which the object is rented must be clearly stated and free of ambiguity and uncertainty.  Sharia prohibited activities like gambling and bars should not be part of an Ijarah  (Lateef et al., 2017). The lease term must be fixed and agreed upon by both the lessor and the lessee</a:t>
            </a:r>
          </a:p>
        </p:txBody>
      </p:sp>
      <p:sp>
        <p:nvSpPr>
          <p:cNvPr id="1048638" name="Slide Number Placeholder 3"/>
          <p:cNvSpPr>
            <a:spLocks noGrp="1"/>
          </p:cNvSpPr>
          <p:nvPr>
            <p:ph type="sldNum" sz="quarter" idx="10"/>
          </p:nvPr>
        </p:nvSpPr>
        <p:spPr/>
        <p:txBody>
          <a:bodyPr/>
          <a:lstStyle/>
          <a:p>
            <a:fld id="{97B366AC-4AA6-447C-B679-203AFD352C5D}" type="slidenum">
              <a:rPr lang="en-GB" smtClean="0"/>
              <a:t>11</a:t>
            </a:fld>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Slide Image Placeholder 1"/>
          <p:cNvSpPr>
            <a:spLocks noGrp="1" noRot="1" noChangeAspect="1"/>
          </p:cNvSpPr>
          <p:nvPr>
            <p:ph type="sldImg"/>
          </p:nvPr>
        </p:nvSpPr>
        <p:spPr/>
      </p:sp>
      <p:sp>
        <p:nvSpPr>
          <p:cNvPr id="1048642" name="Notes Placeholder 2"/>
          <p:cNvSpPr>
            <a:spLocks noGrp="1"/>
          </p:cNvSpPr>
          <p:nvPr>
            <p:ph type="body" idx="1"/>
          </p:nvPr>
        </p:nvSpPr>
        <p:spPr/>
        <p:txBody>
          <a:bodyPr/>
          <a:lstStyle/>
          <a:p>
            <a:r>
              <a:rPr lang="en-GB" dirty="0" smtClean="0"/>
              <a:t>The</a:t>
            </a:r>
            <a:r>
              <a:rPr lang="en-GB" baseline="0" dirty="0" smtClean="0"/>
              <a:t> rent must be certain and well understood by both the lessor and the lessee. The rent money should also be legal in Sharia </a:t>
            </a:r>
            <a:r>
              <a:rPr lang="en-GB" baseline="0" smtClean="0"/>
              <a:t>(Lateef et al., 2017). </a:t>
            </a:r>
            <a:r>
              <a:rPr lang="en-GB" baseline="0" dirty="0" smtClean="0"/>
              <a:t>The manner and method of paying rent must be agreed upon by both parties. The rent count should start on the delivery date. The rent must be paid within the agreed amount of time. The consequences of breaching Ijarah must be clear. The termination of the Ijarah should also be specified upon entering into it the right of subleasing remains with the lessor</a:t>
            </a:r>
            <a:endParaRPr lang="en-GB" dirty="0"/>
          </a:p>
        </p:txBody>
      </p:sp>
      <p:sp>
        <p:nvSpPr>
          <p:cNvPr id="1048643" name="Slide Number Placeholder 3"/>
          <p:cNvSpPr>
            <a:spLocks noGrp="1"/>
          </p:cNvSpPr>
          <p:nvPr>
            <p:ph type="sldNum" sz="quarter" idx="10"/>
          </p:nvPr>
        </p:nvSpPr>
        <p:spPr/>
        <p:txBody>
          <a:bodyPr/>
          <a:lstStyle/>
          <a:p>
            <a:fld id="{97B366AC-4AA6-447C-B679-203AFD352C5D}" type="slidenum">
              <a:rPr lang="en-GB" smtClean="0"/>
              <a:t>12</a:t>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Slide Image Placeholder 1"/>
          <p:cNvSpPr>
            <a:spLocks noGrp="1" noRot="1" noChangeAspect="1"/>
          </p:cNvSpPr>
          <p:nvPr>
            <p:ph type="sldImg"/>
          </p:nvPr>
        </p:nvSpPr>
        <p:spPr/>
      </p:sp>
      <p:sp>
        <p:nvSpPr>
          <p:cNvPr id="1048647" name="Notes Placeholder 2"/>
          <p:cNvSpPr>
            <a:spLocks noGrp="1"/>
          </p:cNvSpPr>
          <p:nvPr>
            <p:ph type="body" idx="1"/>
          </p:nvPr>
        </p:nvSpPr>
        <p:spPr/>
        <p:txBody>
          <a:bodyPr/>
          <a:lstStyle/>
          <a:p>
            <a:r>
              <a:rPr lang="en-GB" dirty="0"/>
              <a:t>AITAB  involves an Ijarah where an individual owns the benefits of specific items for a specified time period. This individual hence pays an agreed amount of rent. The owner also agrees to transfer the hired asset to the hirer at the end or during the agreed period. Islamic banks thus finance assets for one customer against a rent that has been agreed upon. AITAB must fulfil all the conditions of any legal contract. It must adhere to all conditions of any Ijarah</a:t>
            </a:r>
          </a:p>
        </p:txBody>
      </p:sp>
      <p:sp>
        <p:nvSpPr>
          <p:cNvPr id="1048648" name="Slide Number Placeholder 3"/>
          <p:cNvSpPr>
            <a:spLocks noGrp="1"/>
          </p:cNvSpPr>
          <p:nvPr>
            <p:ph type="sldNum" sz="quarter" idx="10"/>
          </p:nvPr>
        </p:nvSpPr>
        <p:spPr/>
        <p:txBody>
          <a:bodyPr/>
          <a:lstStyle/>
          <a:p>
            <a:fld id="{97B366AC-4AA6-447C-B679-203AFD352C5D}" type="slidenum">
              <a:rPr lang="en-GB" smtClean="0"/>
              <a:t>13</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1229336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2609122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356505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1434127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2426523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3751093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393228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113518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4228139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3689755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427ECD-541A-4EAD-9223-00E6E4D1EC30}" type="datetimeFigureOut">
              <a:rPr lang="en-GB" smtClean="0"/>
              <a:t>21/06/2020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B1D996D-A69F-40B2-8F5F-4AC6AF489E0A}" type="slidenum">
              <a:rPr lang="en-GB" smtClean="0"/>
              <a:t>‹#›</a:t>
            </a:fld>
            <a:endParaRPr lang="en-GB" dirty="0"/>
          </a:p>
        </p:txBody>
      </p:sp>
    </p:spTree>
    <p:extLst>
      <p:ext uri="{BB962C8B-B14F-4D97-AF65-F5344CB8AC3E}">
        <p14:creationId xmlns:p14="http://schemas.microsoft.com/office/powerpoint/2010/main" val="103076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mGrid">
          <a:fgClr>
            <a:schemeClr val="bg2"/>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427ECD-541A-4EAD-9223-00E6E4D1EC30}" type="datetimeFigureOut">
              <a:rPr lang="en-GB" smtClean="0"/>
              <a:t>21/06/2020</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1D996D-A69F-40B2-8F5F-4AC6AF489E0A}" type="slidenum">
              <a:rPr lang="en-GB" smtClean="0"/>
              <a:t>‹#›</a:t>
            </a:fld>
            <a:endParaRPr lang="en-GB" dirty="0"/>
          </a:p>
        </p:txBody>
      </p:sp>
    </p:spTree>
    <p:extLst>
      <p:ext uri="{BB962C8B-B14F-4D97-AF65-F5344CB8AC3E}">
        <p14:creationId xmlns:p14="http://schemas.microsoft.com/office/powerpoint/2010/main" val="318964159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Title 1"/>
          <p:cNvSpPr>
            <a:spLocks noGrp="1"/>
          </p:cNvSpPr>
          <p:nvPr>
            <p:ph type="ctrTitle"/>
          </p:nvPr>
        </p:nvSpPr>
        <p:spPr>
          <a:xfrm>
            <a:off x="685800" y="620688"/>
            <a:ext cx="7772400" cy="5184577"/>
          </a:xfrm>
        </p:spPr>
        <p:txBody>
          <a:bodyPr>
            <a:normAutofit/>
          </a:bodyPr>
          <a:lstStyle/>
          <a:p>
            <a:pPr algn="ctr"/>
            <a:r>
              <a:rPr lang="en-US" sz="5300" dirty="0" smtClean="0"/>
              <a:t>Understanding </a:t>
            </a:r>
            <a:r>
              <a:rPr lang="en-GB" sz="5300" dirty="0" smtClean="0"/>
              <a:t>Ijarah</a:t>
            </a:r>
            <a:br>
              <a:rPr lang="en-GB" sz="5300" dirty="0" smtClean="0"/>
            </a:br>
            <a:r>
              <a:rPr lang="en-GB" sz="5300" dirty="0" smtClean="0"/>
              <a:t>Name</a:t>
            </a:r>
            <a:br>
              <a:rPr lang="en-GB" sz="5300" dirty="0" smtClean="0"/>
            </a:br>
            <a:r>
              <a:rPr lang="en-GB" sz="5300" dirty="0" smtClean="0"/>
              <a:t>Institution</a:t>
            </a:r>
            <a:br>
              <a:rPr lang="en-GB" sz="5300" dirty="0" smtClean="0"/>
            </a:br>
            <a:r>
              <a:rPr lang="en-GB" sz="5300" dirty="0" smtClean="0"/>
              <a:t>Professor</a:t>
            </a:r>
            <a:br>
              <a:rPr lang="en-GB" sz="5300" dirty="0" smtClean="0"/>
            </a:br>
            <a:r>
              <a:rPr lang="en-GB" sz="5300" dirty="0" smtClean="0"/>
              <a:t>Date</a:t>
            </a:r>
            <a:r>
              <a:rPr lang="en-GB" dirty="0" smtClean="0"/>
              <a:t/>
            </a:r>
            <a:br>
              <a:rPr lang="en-GB" dirty="0" smtClean="0"/>
            </a:b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ctrTitle"/>
          </p:nvPr>
        </p:nvSpPr>
        <p:spPr>
          <a:xfrm>
            <a:off x="683568" y="-315416"/>
            <a:ext cx="7772400" cy="1008111"/>
          </a:xfrm>
        </p:spPr>
        <p:txBody>
          <a:bodyPr>
            <a:normAutofit fontScale="90000"/>
          </a:bodyPr>
          <a:lstStyle/>
          <a:p>
            <a:pPr algn="ctr"/>
            <a:r>
              <a:rPr lang="en-GB" dirty="0" smtClean="0">
                <a:solidFill>
                  <a:schemeClr val="tx1"/>
                </a:solidFill>
              </a:rPr>
              <a:t/>
            </a:r>
            <a:br>
              <a:rPr lang="en-GB" dirty="0" smtClean="0">
                <a:solidFill>
                  <a:schemeClr val="tx1"/>
                </a:solidFill>
              </a:rPr>
            </a:br>
            <a:r>
              <a:rPr lang="en-GB" dirty="0">
                <a:solidFill>
                  <a:schemeClr val="tx1"/>
                </a:solidFill>
              </a:rPr>
              <a:t/>
            </a:r>
            <a:br>
              <a:rPr lang="en-GB" dirty="0">
                <a:solidFill>
                  <a:schemeClr val="tx1"/>
                </a:solidFill>
              </a:rPr>
            </a:br>
            <a:r>
              <a:rPr lang="en-GB" dirty="0" smtClean="0">
                <a:solidFill>
                  <a:schemeClr val="tx1"/>
                </a:solidFill>
              </a:rPr>
              <a:t/>
            </a:r>
            <a:br>
              <a:rPr lang="en-GB" dirty="0" smtClean="0">
                <a:solidFill>
                  <a:schemeClr val="tx1"/>
                </a:solidFill>
              </a:rPr>
            </a:br>
            <a:r>
              <a:rPr lang="en-GB" dirty="0">
                <a:solidFill>
                  <a:schemeClr val="tx1"/>
                </a:solidFill>
              </a:rPr>
              <a:t/>
            </a:r>
            <a:br>
              <a:rPr lang="en-GB" dirty="0">
                <a:solidFill>
                  <a:schemeClr val="tx1"/>
                </a:solidFill>
              </a:rPr>
            </a:br>
            <a:r>
              <a:rPr lang="en-GB" dirty="0" smtClean="0">
                <a:solidFill>
                  <a:schemeClr val="tx1"/>
                </a:solidFill>
              </a:rPr>
              <a:t/>
            </a:r>
            <a:br>
              <a:rPr lang="en-GB" dirty="0" smtClean="0">
                <a:solidFill>
                  <a:schemeClr val="tx1"/>
                </a:solidFill>
              </a:rPr>
            </a:br>
            <a:r>
              <a:rPr lang="en-GB" dirty="0">
                <a:solidFill>
                  <a:schemeClr val="tx1"/>
                </a:solidFill>
              </a:rPr>
              <a:t/>
            </a:r>
            <a:br>
              <a:rPr lang="en-GB" dirty="0">
                <a:solidFill>
                  <a:schemeClr val="tx1"/>
                </a:solidFill>
              </a:rPr>
            </a:br>
            <a:r>
              <a:rPr lang="en-GB" dirty="0" smtClean="0">
                <a:solidFill>
                  <a:schemeClr val="tx1"/>
                </a:solidFill>
              </a:rPr>
              <a:t>Understanding </a:t>
            </a:r>
            <a:r>
              <a:rPr lang="en-GB" dirty="0">
                <a:solidFill>
                  <a:schemeClr val="tx1"/>
                </a:solidFill>
              </a:rPr>
              <a:t>the concept Ijarah</a:t>
            </a:r>
            <a:br>
              <a:rPr lang="en-GB" dirty="0">
                <a:solidFill>
                  <a:schemeClr val="tx1"/>
                </a:solidFill>
              </a:rPr>
            </a:br>
            <a:r>
              <a:rPr lang="en-GB" dirty="0" smtClean="0">
                <a:solidFill>
                  <a:schemeClr val="tx1"/>
                </a:solidFill>
              </a:rPr>
              <a:t> </a:t>
            </a:r>
            <a:endParaRPr lang="en-GB" dirty="0"/>
          </a:p>
        </p:txBody>
      </p:sp>
      <p:sp>
        <p:nvSpPr>
          <p:cNvPr id="1048595" name="Subtitle 2"/>
          <p:cNvSpPr>
            <a:spLocks noGrp="1"/>
          </p:cNvSpPr>
          <p:nvPr>
            <p:ph type="subTitle" idx="1"/>
          </p:nvPr>
        </p:nvSpPr>
        <p:spPr>
          <a:xfrm>
            <a:off x="899592" y="2204864"/>
            <a:ext cx="7772400" cy="3384376"/>
          </a:xfrm>
        </p:spPr>
        <p:txBody>
          <a:bodyPr>
            <a:noAutofit/>
          </a:bodyPr>
          <a:lstStyle/>
          <a:p>
            <a:pPr marL="342900" indent="-342900" algn="l">
              <a:buFont typeface="Courier New" pitchFamily="49" charset="0"/>
              <a:buChar char="o"/>
            </a:pPr>
            <a:r>
              <a:rPr lang="en-GB" sz="2400" dirty="0" smtClean="0">
                <a:solidFill>
                  <a:schemeClr val="tx1"/>
                </a:solidFill>
              </a:rPr>
              <a:t>According to Billah (2019), the term Ijarah has its origin in the Arabic word ajara</a:t>
            </a:r>
            <a:endParaRPr lang="en-GB" sz="2400" dirty="0">
              <a:solidFill>
                <a:schemeClr val="tx1"/>
              </a:solidFill>
            </a:endParaRPr>
          </a:p>
          <a:p>
            <a:pPr marL="342900" indent="-342900" algn="l">
              <a:buFont typeface="Courier New" pitchFamily="49" charset="0"/>
              <a:buChar char="o"/>
            </a:pPr>
            <a:r>
              <a:rPr lang="en-GB" sz="2400" dirty="0" smtClean="0">
                <a:solidFill>
                  <a:schemeClr val="tx1"/>
                </a:solidFill>
              </a:rPr>
              <a:t>Ajara means reward</a:t>
            </a:r>
            <a:r>
              <a:rPr lang="en-US" sz="2400" dirty="0" smtClean="0">
                <a:solidFill>
                  <a:schemeClr val="tx1"/>
                </a:solidFill>
              </a:rPr>
              <a:t>, </a:t>
            </a:r>
            <a:r>
              <a:rPr lang="en-GB" sz="2400" dirty="0" smtClean="0">
                <a:solidFill>
                  <a:schemeClr val="tx1"/>
                </a:solidFill>
              </a:rPr>
              <a:t>give recompense or compensate</a:t>
            </a:r>
            <a:endParaRPr lang="zh-CN" altLang="en-US" dirty="0"/>
          </a:p>
          <a:p>
            <a:pPr marL="342900" indent="-342900" algn="l">
              <a:buFont typeface="Courier New" pitchFamily="49" charset="0"/>
              <a:buChar char="o"/>
            </a:pPr>
            <a:r>
              <a:rPr lang="en-GB" sz="2400" dirty="0" smtClean="0">
                <a:solidFill>
                  <a:schemeClr val="tx1"/>
                </a:solidFill>
              </a:rPr>
              <a:t>Ijarah has a juristic meaning which refers to a contract to utilize  a benefit lawfully against a certain consideration</a:t>
            </a:r>
            <a:endParaRPr lang="en-GB" sz="2400"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Title 1"/>
          <p:cNvSpPr>
            <a:spLocks noGrp="1"/>
          </p:cNvSpPr>
          <p:nvPr>
            <p:ph type="title"/>
          </p:nvPr>
        </p:nvSpPr>
        <p:spPr>
          <a:xfrm>
            <a:off x="395536" y="764704"/>
            <a:ext cx="8229600" cy="1143000"/>
          </a:xfrm>
        </p:spPr>
        <p:txBody>
          <a:bodyPr>
            <a:normAutofit fontScale="90000"/>
          </a:bodyPr>
          <a:lstStyle/>
          <a:p>
            <a:r>
              <a:rPr lang="en-GB" b="1" dirty="0">
                <a:solidFill>
                  <a:schemeClr val="tx1"/>
                </a:solidFill>
              </a:rPr>
              <a:t/>
            </a:r>
            <a:br>
              <a:rPr lang="en-GB" b="1" dirty="0">
                <a:solidFill>
                  <a:schemeClr val="tx1"/>
                </a:solidFill>
              </a:rPr>
            </a:br>
            <a:r>
              <a:rPr lang="en-GB" b="1" dirty="0" smtClean="0">
                <a:solidFill>
                  <a:schemeClr val="tx1"/>
                </a:solidFill>
              </a:rPr>
              <a:t>Understanding The Concept </a:t>
            </a:r>
            <a:r>
              <a:rPr lang="en-GB" b="1" dirty="0" err="1" smtClean="0">
                <a:solidFill>
                  <a:schemeClr val="tx1"/>
                </a:solidFill>
              </a:rPr>
              <a:t>Ijarah</a:t>
            </a:r>
            <a:r>
              <a:rPr lang="en-GB" b="1" dirty="0">
                <a:solidFill>
                  <a:schemeClr val="tx1"/>
                </a:solidFill>
              </a:rPr>
              <a:t/>
            </a:r>
            <a:br>
              <a:rPr lang="en-GB" b="1" dirty="0">
                <a:solidFill>
                  <a:schemeClr val="tx1"/>
                </a:solidFill>
              </a:rPr>
            </a:br>
            <a:endParaRPr lang="en-GB" b="1" dirty="0"/>
          </a:p>
        </p:txBody>
      </p:sp>
      <p:sp>
        <p:nvSpPr>
          <p:cNvPr id="1048604" name="Content Placeholder 2"/>
          <p:cNvSpPr>
            <a:spLocks noGrp="1"/>
          </p:cNvSpPr>
          <p:nvPr>
            <p:ph idx="1"/>
          </p:nvPr>
        </p:nvSpPr>
        <p:spPr>
          <a:xfrm>
            <a:off x="457200" y="1988839"/>
            <a:ext cx="8229600" cy="3528393"/>
          </a:xfrm>
        </p:spPr>
        <p:txBody>
          <a:bodyPr>
            <a:normAutofit/>
          </a:bodyPr>
          <a:lstStyle/>
          <a:p>
            <a:r>
              <a:rPr lang="en-GB" sz="3600" dirty="0" smtClean="0"/>
              <a:t>There are several Muslim scholars who define Ijarah differently</a:t>
            </a:r>
          </a:p>
          <a:p>
            <a:r>
              <a:rPr lang="en-GB" sz="3600" dirty="0" smtClean="0"/>
              <a:t>These </a:t>
            </a:r>
            <a:r>
              <a:rPr lang="en-GB" sz="3600" dirty="0"/>
              <a:t>M</a:t>
            </a:r>
            <a:r>
              <a:rPr lang="en-GB" sz="3600" dirty="0" smtClean="0"/>
              <a:t>uslims define the term basing their definitions on four schools of jurisprudence</a:t>
            </a:r>
            <a:endParaRPr lang="en-GB"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chemeClr val="tx1"/>
                </a:solidFill>
              </a:rPr>
              <a:t>Understanding The Concept </a:t>
            </a:r>
            <a:r>
              <a:rPr lang="en-GB" b="1" dirty="0" err="1" smtClean="0">
                <a:solidFill>
                  <a:schemeClr val="tx1"/>
                </a:solidFill>
              </a:rPr>
              <a:t>Ijarah</a:t>
            </a:r>
            <a:endParaRPr lang="en-US" dirty="0"/>
          </a:p>
        </p:txBody>
      </p:sp>
      <p:sp>
        <p:nvSpPr>
          <p:cNvPr id="3" name="Content Placeholder 2"/>
          <p:cNvSpPr>
            <a:spLocks noGrp="1"/>
          </p:cNvSpPr>
          <p:nvPr>
            <p:ph idx="1"/>
          </p:nvPr>
        </p:nvSpPr>
        <p:spPr/>
        <p:txBody>
          <a:bodyPr>
            <a:normAutofit/>
          </a:bodyPr>
          <a:lstStyle/>
          <a:p>
            <a:r>
              <a:rPr lang="en-GB" dirty="0" smtClean="0"/>
              <a:t>The </a:t>
            </a:r>
            <a:r>
              <a:rPr lang="en-GB" dirty="0" err="1" smtClean="0"/>
              <a:t>Hanafis</a:t>
            </a:r>
            <a:r>
              <a:rPr lang="en-GB" dirty="0" smtClean="0"/>
              <a:t> define </a:t>
            </a:r>
            <a:r>
              <a:rPr lang="en-GB" dirty="0" err="1" smtClean="0"/>
              <a:t>Ijarah</a:t>
            </a:r>
            <a:r>
              <a:rPr lang="en-GB" dirty="0" smtClean="0"/>
              <a:t> as a contract aimed at transferring ownership of a determined and legitimate item of an object that has been rented against an agreed upon consideration.</a:t>
            </a:r>
          </a:p>
          <a:p>
            <a:r>
              <a:rPr lang="en-GB" dirty="0"/>
              <a:t>T</a:t>
            </a:r>
            <a:r>
              <a:rPr lang="en-GB" dirty="0" smtClean="0"/>
              <a:t>he </a:t>
            </a:r>
            <a:r>
              <a:rPr lang="en-GB" dirty="0" err="1" smtClean="0"/>
              <a:t>Shafi’is</a:t>
            </a:r>
            <a:r>
              <a:rPr lang="en-GB" dirty="0" smtClean="0"/>
              <a:t> define </a:t>
            </a:r>
            <a:r>
              <a:rPr lang="en-GB" dirty="0" err="1" smtClean="0"/>
              <a:t>Ijarah</a:t>
            </a:r>
            <a:r>
              <a:rPr lang="en-GB" dirty="0" smtClean="0"/>
              <a:t> as a contract involving a subject matter. </a:t>
            </a:r>
            <a:endParaRPr lang="en-US" dirty="0"/>
          </a:p>
        </p:txBody>
      </p:sp>
    </p:spTree>
    <p:extLst>
      <p:ext uri="{BB962C8B-B14F-4D97-AF65-F5344CB8AC3E}">
        <p14:creationId xmlns:p14="http://schemas.microsoft.com/office/powerpoint/2010/main" val="2470137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
          <p:cNvSpPr>
            <a:spLocks noGrp="1"/>
          </p:cNvSpPr>
          <p:nvPr>
            <p:ph type="title"/>
          </p:nvPr>
        </p:nvSpPr>
        <p:spPr/>
        <p:txBody>
          <a:bodyPr/>
          <a:lstStyle/>
          <a:p>
            <a:r>
              <a:rPr lang="en-GB" b="1" dirty="0" smtClean="0"/>
              <a:t>Types of Ijarah</a:t>
            </a:r>
            <a:endParaRPr lang="en-GB" b="1" dirty="0"/>
          </a:p>
        </p:txBody>
      </p:sp>
      <p:sp>
        <p:nvSpPr>
          <p:cNvPr id="1048609" name="Content Placeholder 2"/>
          <p:cNvSpPr>
            <a:spLocks noGrp="1"/>
          </p:cNvSpPr>
          <p:nvPr>
            <p:ph idx="1"/>
          </p:nvPr>
        </p:nvSpPr>
        <p:spPr/>
        <p:txBody>
          <a:bodyPr>
            <a:normAutofit/>
          </a:bodyPr>
          <a:lstStyle/>
          <a:p>
            <a:r>
              <a:rPr lang="en-GB" sz="3600" dirty="0" smtClean="0"/>
              <a:t>There are two types of Ijarah</a:t>
            </a:r>
          </a:p>
          <a:p>
            <a:r>
              <a:rPr lang="en-GB" sz="3600" dirty="0" smtClean="0"/>
              <a:t>Operating lease is one form of Ijarah commonly known as Al-ijarah’ain (Billah, 2019)</a:t>
            </a:r>
          </a:p>
          <a:p>
            <a:r>
              <a:rPr lang="en-GB" sz="3600" dirty="0" smtClean="0"/>
              <a:t>The second type of Ijarah is the financial Lease also known as Ijarah Muntahia Bittamleek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Title 1"/>
          <p:cNvSpPr>
            <a:spLocks noGrp="1"/>
          </p:cNvSpPr>
          <p:nvPr>
            <p:ph type="title"/>
          </p:nvPr>
        </p:nvSpPr>
        <p:spPr/>
        <p:txBody>
          <a:bodyPr/>
          <a:lstStyle/>
          <a:p>
            <a:r>
              <a:rPr lang="en-GB" b="1" dirty="0" smtClean="0"/>
              <a:t>Types Of </a:t>
            </a:r>
            <a:r>
              <a:rPr lang="en-GB" b="1" dirty="0" err="1" smtClean="0"/>
              <a:t>Ijarah</a:t>
            </a:r>
            <a:endParaRPr lang="en-GB" b="1" dirty="0"/>
          </a:p>
        </p:txBody>
      </p:sp>
      <p:sp>
        <p:nvSpPr>
          <p:cNvPr id="1048614" name="Content Placeholder 2"/>
          <p:cNvSpPr>
            <a:spLocks noGrp="1"/>
          </p:cNvSpPr>
          <p:nvPr>
            <p:ph idx="1"/>
          </p:nvPr>
        </p:nvSpPr>
        <p:spPr/>
        <p:txBody>
          <a:bodyPr>
            <a:normAutofit/>
          </a:bodyPr>
          <a:lstStyle/>
          <a:p>
            <a:r>
              <a:rPr lang="en-GB" sz="3200" dirty="0"/>
              <a:t>F</a:t>
            </a:r>
            <a:r>
              <a:rPr lang="en-GB" sz="3200" dirty="0" smtClean="0"/>
              <a:t>inancial lease is a new version of Ijarah</a:t>
            </a:r>
          </a:p>
          <a:p>
            <a:r>
              <a:rPr lang="en-GB" sz="3200" dirty="0" smtClean="0"/>
              <a:t>It is a form of ownership transfer of the utility of assets like buildings and equipment</a:t>
            </a:r>
          </a:p>
          <a:p>
            <a:r>
              <a:rPr lang="en-GB" sz="3200" dirty="0" smtClean="0"/>
              <a:t>The lease is done based on the consideration of a defined rent for a certain period of time</a:t>
            </a:r>
            <a:endParaRPr lang="en-GB"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p:txBody>
          <a:bodyPr>
            <a:normAutofit/>
          </a:bodyPr>
          <a:lstStyle/>
          <a:p>
            <a:r>
              <a:rPr lang="en-GB" dirty="0" smtClean="0"/>
              <a:t>The Legitimacy of Ijarah</a:t>
            </a:r>
            <a:endParaRPr lang="en-GB" dirty="0"/>
          </a:p>
        </p:txBody>
      </p:sp>
      <p:sp>
        <p:nvSpPr>
          <p:cNvPr id="1048619" name="Content Placeholder 2"/>
          <p:cNvSpPr>
            <a:spLocks noGrp="1"/>
          </p:cNvSpPr>
          <p:nvPr>
            <p:ph idx="1"/>
          </p:nvPr>
        </p:nvSpPr>
        <p:spPr/>
        <p:txBody>
          <a:bodyPr>
            <a:normAutofit/>
          </a:bodyPr>
          <a:lstStyle/>
          <a:p>
            <a:r>
              <a:rPr lang="en-GB" sz="3600" dirty="0" smtClean="0"/>
              <a:t>The legitimacy of Ijarah is often based on the Quran (</a:t>
            </a:r>
            <a:r>
              <a:rPr lang="en-GB" sz="3600" dirty="0" err="1" smtClean="0"/>
              <a:t>lateef</a:t>
            </a:r>
            <a:r>
              <a:rPr lang="en-GB" sz="3600" dirty="0" smtClean="0"/>
              <a:t> et al., 2017)</a:t>
            </a:r>
          </a:p>
          <a:p>
            <a:r>
              <a:rPr lang="en-GB" sz="3600" dirty="0" smtClean="0"/>
              <a:t>Muslims scholars reveal that there are several verses of the Quran that support the concept of Ijarah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Legitimacy of </a:t>
            </a:r>
            <a:r>
              <a:rPr lang="en-GB" dirty="0" err="1" smtClean="0"/>
              <a:t>Ijarah</a:t>
            </a:r>
            <a:endParaRPr lang="en-US" dirty="0"/>
          </a:p>
        </p:txBody>
      </p:sp>
      <p:sp>
        <p:nvSpPr>
          <p:cNvPr id="3" name="Content Placeholder 2"/>
          <p:cNvSpPr>
            <a:spLocks noGrp="1"/>
          </p:cNvSpPr>
          <p:nvPr>
            <p:ph idx="1"/>
          </p:nvPr>
        </p:nvSpPr>
        <p:spPr/>
        <p:txBody>
          <a:bodyPr/>
          <a:lstStyle/>
          <a:p>
            <a:r>
              <a:rPr lang="en-GB" dirty="0" smtClean="0"/>
              <a:t>The Quran emphasizes that </a:t>
            </a:r>
            <a:r>
              <a:rPr lang="en-GB" dirty="0" err="1" smtClean="0"/>
              <a:t>Ijarah</a:t>
            </a:r>
            <a:r>
              <a:rPr lang="en-GB" dirty="0" smtClean="0"/>
              <a:t> is legal and common. There is </a:t>
            </a:r>
            <a:r>
              <a:rPr lang="en-GB" dirty="0" err="1" smtClean="0"/>
              <a:t>eveidence</a:t>
            </a:r>
            <a:r>
              <a:rPr lang="en-GB" dirty="0" smtClean="0"/>
              <a:t> in the Quran that during the time of Moses, </a:t>
            </a:r>
            <a:r>
              <a:rPr lang="en-GB" dirty="0" err="1" smtClean="0"/>
              <a:t>Ijarah</a:t>
            </a:r>
            <a:r>
              <a:rPr lang="en-GB" dirty="0" smtClean="0"/>
              <a:t> was used. </a:t>
            </a:r>
          </a:p>
          <a:p>
            <a:r>
              <a:rPr lang="en-GB" dirty="0" smtClean="0"/>
              <a:t>Hadith also supports </a:t>
            </a:r>
            <a:r>
              <a:rPr lang="en-GB" dirty="0" err="1" smtClean="0"/>
              <a:t>Ijarah</a:t>
            </a:r>
            <a:r>
              <a:rPr lang="en-GB" dirty="0" smtClean="0"/>
              <a:t>. As such, </a:t>
            </a:r>
            <a:r>
              <a:rPr lang="en-GB" dirty="0" err="1" smtClean="0"/>
              <a:t>Ijarah</a:t>
            </a:r>
            <a:r>
              <a:rPr lang="en-GB" dirty="0" smtClean="0"/>
              <a:t> was practised by Prophet </a:t>
            </a:r>
            <a:r>
              <a:rPr lang="en-GB" dirty="0" err="1" smtClean="0"/>
              <a:t>s.a.w</a:t>
            </a:r>
            <a:r>
              <a:rPr lang="en-GB" dirty="0" smtClean="0"/>
              <a:t> and his friends. </a:t>
            </a:r>
          </a:p>
          <a:p>
            <a:r>
              <a:rPr lang="en-GB" dirty="0" smtClean="0"/>
              <a:t>Muslim Jurists also recognize and support the legitimacy of </a:t>
            </a:r>
            <a:r>
              <a:rPr lang="en-GB" dirty="0" err="1" smtClean="0"/>
              <a:t>Ijarah</a:t>
            </a:r>
            <a:endParaRPr lang="en-US" dirty="0"/>
          </a:p>
        </p:txBody>
      </p:sp>
    </p:spTree>
    <p:extLst>
      <p:ext uri="{BB962C8B-B14F-4D97-AF65-F5344CB8AC3E}">
        <p14:creationId xmlns:p14="http://schemas.microsoft.com/office/powerpoint/2010/main" val="3437831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5" name="Title 1"/>
          <p:cNvSpPr>
            <a:spLocks noGrp="1"/>
          </p:cNvSpPr>
          <p:nvPr>
            <p:ph type="title"/>
          </p:nvPr>
        </p:nvSpPr>
        <p:spPr/>
        <p:txBody>
          <a:bodyPr>
            <a:normAutofit fontScale="90000"/>
          </a:bodyPr>
          <a:lstStyle/>
          <a:p>
            <a:r>
              <a:rPr lang="en-GB" dirty="0" smtClean="0"/>
              <a:t>The Necessary Conditions for an Ijarah</a:t>
            </a:r>
            <a:endParaRPr lang="en-GB" dirty="0"/>
          </a:p>
        </p:txBody>
      </p:sp>
      <p:sp>
        <p:nvSpPr>
          <p:cNvPr id="1048624" name="Content Placeholder 2"/>
          <p:cNvSpPr>
            <a:spLocks noGrp="1"/>
          </p:cNvSpPr>
          <p:nvPr>
            <p:ph idx="1"/>
          </p:nvPr>
        </p:nvSpPr>
        <p:spPr/>
        <p:txBody>
          <a:bodyPr>
            <a:normAutofit fontScale="92500" lnSpcReduction="10000"/>
          </a:bodyPr>
          <a:lstStyle/>
          <a:p>
            <a:r>
              <a:rPr lang="en-GB" dirty="0" smtClean="0"/>
              <a:t>Muslim scholars agree on six principles necessary for the occurrence of an Ijarah</a:t>
            </a:r>
          </a:p>
          <a:p>
            <a:r>
              <a:rPr lang="en-GB" dirty="0" smtClean="0"/>
              <a:t>Two contracting parties must exist</a:t>
            </a:r>
          </a:p>
          <a:p>
            <a:r>
              <a:rPr lang="en-GB" dirty="0" smtClean="0"/>
              <a:t>There should be an offer and an acceptance</a:t>
            </a:r>
          </a:p>
          <a:p>
            <a:r>
              <a:rPr lang="en-GB" dirty="0" smtClean="0"/>
              <a:t>There should be a subject matter</a:t>
            </a:r>
          </a:p>
          <a:p>
            <a:r>
              <a:rPr lang="en-GB" dirty="0" smtClean="0"/>
              <a:t>Considerations are essential</a:t>
            </a:r>
          </a:p>
          <a:p>
            <a:r>
              <a:rPr lang="en-GB" dirty="0" smtClean="0"/>
              <a:t>Termination and consequences of a lease must exist</a:t>
            </a:r>
          </a:p>
          <a:p>
            <a:r>
              <a:rPr lang="en-GB" dirty="0" smtClean="0"/>
              <a:t>The right of subleasing is also necessary</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p:txBody>
          <a:bodyPr>
            <a:normAutofit fontScale="90000"/>
          </a:bodyPr>
          <a:lstStyle/>
          <a:p>
            <a:r>
              <a:rPr lang="en-GB" dirty="0"/>
              <a:t>The </a:t>
            </a:r>
            <a:r>
              <a:rPr lang="en-GB" dirty="0" smtClean="0"/>
              <a:t>Necessary </a:t>
            </a:r>
            <a:r>
              <a:rPr lang="en-GB" dirty="0"/>
              <a:t>Conditions for an Ijarah</a:t>
            </a:r>
          </a:p>
        </p:txBody>
      </p:sp>
      <p:sp>
        <p:nvSpPr>
          <p:cNvPr id="1048629" name="Content Placeholder 2"/>
          <p:cNvSpPr>
            <a:spLocks noGrp="1"/>
          </p:cNvSpPr>
          <p:nvPr>
            <p:ph idx="1"/>
          </p:nvPr>
        </p:nvSpPr>
        <p:spPr/>
        <p:txBody>
          <a:bodyPr>
            <a:noAutofit/>
          </a:bodyPr>
          <a:lstStyle/>
          <a:p>
            <a:r>
              <a:rPr lang="en-GB" sz="3600" dirty="0" smtClean="0"/>
              <a:t>An offer is given by the lessor</a:t>
            </a:r>
          </a:p>
          <a:p>
            <a:r>
              <a:rPr lang="en-GB" sz="3600" dirty="0" smtClean="0"/>
              <a:t>An acceptance is given by the lessee</a:t>
            </a:r>
          </a:p>
          <a:p>
            <a:r>
              <a:rPr lang="en-GB" sz="3600" dirty="0" smtClean="0"/>
              <a:t>A lessor therefore gives an offer to the Lessee who in turn accepts the offer for an Ijarah to have been entered into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Title 1"/>
          <p:cNvSpPr>
            <a:spLocks noGrp="1"/>
          </p:cNvSpPr>
          <p:nvPr>
            <p:ph type="title"/>
          </p:nvPr>
        </p:nvSpPr>
        <p:spPr/>
        <p:txBody>
          <a:bodyPr>
            <a:normAutofit fontScale="90000"/>
          </a:bodyPr>
          <a:lstStyle/>
          <a:p>
            <a:r>
              <a:rPr lang="en-GB" dirty="0"/>
              <a:t>The </a:t>
            </a:r>
            <a:r>
              <a:rPr lang="en-GB" dirty="0" smtClean="0"/>
              <a:t>Necessary </a:t>
            </a:r>
            <a:r>
              <a:rPr lang="en-GB" dirty="0"/>
              <a:t>Conditions for an Ijarah</a:t>
            </a:r>
          </a:p>
        </p:txBody>
      </p:sp>
      <p:sp>
        <p:nvSpPr>
          <p:cNvPr id="1048634" name="Content Placeholder 2"/>
          <p:cNvSpPr>
            <a:spLocks noGrp="1"/>
          </p:cNvSpPr>
          <p:nvPr>
            <p:ph idx="1"/>
          </p:nvPr>
        </p:nvSpPr>
        <p:spPr/>
        <p:txBody>
          <a:bodyPr>
            <a:normAutofit/>
          </a:bodyPr>
          <a:lstStyle/>
          <a:p>
            <a:r>
              <a:rPr lang="en-GB" sz="3600" dirty="0" smtClean="0"/>
              <a:t>A subject matter in an Ijarah means the utility derived from a certain item</a:t>
            </a:r>
          </a:p>
          <a:p>
            <a:r>
              <a:rPr lang="en-GB" sz="3600" dirty="0" smtClean="0"/>
              <a:t>Utility therefore only exists when an object has a value attached to it</a:t>
            </a:r>
          </a:p>
          <a:p>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p:txBody>
          <a:bodyPr>
            <a:normAutofit fontScale="90000"/>
          </a:bodyPr>
          <a:lstStyle/>
          <a:p>
            <a:r>
              <a:rPr lang="en-GB" dirty="0"/>
              <a:t>The </a:t>
            </a:r>
            <a:r>
              <a:rPr lang="en-GB" dirty="0" smtClean="0"/>
              <a:t>Necessary </a:t>
            </a:r>
            <a:r>
              <a:rPr lang="en-GB" dirty="0"/>
              <a:t>Conditions for an Ijarah</a:t>
            </a:r>
          </a:p>
        </p:txBody>
      </p:sp>
      <p:sp>
        <p:nvSpPr>
          <p:cNvPr id="1048639" name="Content Placeholder 2"/>
          <p:cNvSpPr>
            <a:spLocks noGrp="1"/>
          </p:cNvSpPr>
          <p:nvPr>
            <p:ph idx="1"/>
          </p:nvPr>
        </p:nvSpPr>
        <p:spPr/>
        <p:txBody>
          <a:bodyPr>
            <a:normAutofit fontScale="97222" lnSpcReduction="10000"/>
          </a:bodyPr>
          <a:lstStyle/>
          <a:p>
            <a:r>
              <a:rPr lang="en-GB" sz="3600" dirty="0" smtClean="0"/>
              <a:t>Rent is the main consideration for an Ijarah</a:t>
            </a:r>
          </a:p>
          <a:p>
            <a:r>
              <a:rPr lang="en-GB" sz="3600" dirty="0" smtClean="0"/>
              <a:t>The amount of rent must thus be specified</a:t>
            </a:r>
          </a:p>
          <a:p>
            <a:r>
              <a:rPr lang="en-GB" sz="3600" dirty="0" smtClean="0"/>
              <a:t>The </a:t>
            </a:r>
            <a:r>
              <a:rPr lang="en-GB" sz="3600" smtClean="0"/>
              <a:t>terms of rent </a:t>
            </a:r>
            <a:r>
              <a:rPr lang="en-GB" sz="3600" dirty="0" smtClean="0"/>
              <a:t>must be clear</a:t>
            </a:r>
          </a:p>
          <a:p>
            <a:r>
              <a:rPr lang="en-GB" sz="3600" dirty="0" smtClean="0"/>
              <a:t>The rent can be flat during the entire lease period</a:t>
            </a:r>
          </a:p>
          <a:p>
            <a:r>
              <a:rPr lang="en-GB" sz="3600" dirty="0" smtClean="0"/>
              <a:t>Rent can be renewed based on the prevailing conditions in the market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5" name="Title 1"/>
          <p:cNvSpPr>
            <a:spLocks noGrp="1"/>
          </p:cNvSpPr>
          <p:nvPr>
            <p:ph type="title"/>
          </p:nvPr>
        </p:nvSpPr>
        <p:spPr/>
        <p:txBody>
          <a:bodyPr>
            <a:normAutofit/>
          </a:bodyPr>
          <a:lstStyle/>
          <a:p>
            <a:r>
              <a:rPr lang="en-GB" dirty="0" smtClean="0"/>
              <a:t>The Application of Ijarah</a:t>
            </a:r>
            <a:endParaRPr lang="en-GB" dirty="0"/>
          </a:p>
        </p:txBody>
      </p:sp>
      <p:sp>
        <p:nvSpPr>
          <p:cNvPr id="1048644" name="Content Placeholder 2"/>
          <p:cNvSpPr>
            <a:spLocks noGrp="1"/>
          </p:cNvSpPr>
          <p:nvPr>
            <p:ph idx="1"/>
          </p:nvPr>
        </p:nvSpPr>
        <p:spPr/>
        <p:txBody>
          <a:bodyPr>
            <a:normAutofit/>
          </a:bodyPr>
          <a:lstStyle/>
          <a:p>
            <a:r>
              <a:rPr lang="en-GB" dirty="0" smtClean="0"/>
              <a:t>Islamic banking and finance often gives Ijarah services</a:t>
            </a:r>
          </a:p>
          <a:p>
            <a:r>
              <a:rPr lang="en-GB" dirty="0" smtClean="0"/>
              <a:t>The Al-Ijarah Thumma al-Bay (AITAB) is the Islamic hire-purchase (Billah,2019)</a:t>
            </a:r>
          </a:p>
          <a:p>
            <a:r>
              <a:rPr lang="en-GB" dirty="0" smtClean="0"/>
              <a:t>It is used to avoid risks in the financing of consumer motor vehicles and other durables</a:t>
            </a:r>
          </a:p>
          <a:p>
            <a:endParaRPr lang="en-GB"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Title 1"/>
          <p:cNvSpPr>
            <a:spLocks noGrp="1"/>
          </p:cNvSpPr>
          <p:nvPr>
            <p:ph type="title"/>
          </p:nvPr>
        </p:nvSpPr>
        <p:spPr/>
        <p:txBody>
          <a:bodyPr>
            <a:normAutofit/>
          </a:bodyPr>
          <a:lstStyle/>
          <a:p>
            <a:r>
              <a:rPr lang="en-GB" dirty="0" smtClean="0"/>
              <a:t>References</a:t>
            </a:r>
            <a:endParaRPr lang="en-GB" dirty="0"/>
          </a:p>
        </p:txBody>
      </p:sp>
      <p:sp>
        <p:nvSpPr>
          <p:cNvPr id="1048649" name="Content Placeholder 2"/>
          <p:cNvSpPr>
            <a:spLocks noGrp="1"/>
          </p:cNvSpPr>
          <p:nvPr>
            <p:ph idx="1"/>
          </p:nvPr>
        </p:nvSpPr>
        <p:spPr/>
        <p:txBody>
          <a:bodyPr>
            <a:normAutofit fontScale="85000" lnSpcReduction="10000"/>
          </a:bodyPr>
          <a:lstStyle/>
          <a:p>
            <a:r>
              <a:rPr lang="en-GB" dirty="0" smtClean="0"/>
              <a:t>Billah, M.M.S. (2019). Islamic Lease Financing(Al </a:t>
            </a:r>
            <a:r>
              <a:rPr lang="en-GB" dirty="0"/>
              <a:t>	</a:t>
            </a:r>
            <a:r>
              <a:rPr lang="en-GB" dirty="0" err="1" smtClean="0"/>
              <a:t>Ijarah</a:t>
            </a:r>
            <a:r>
              <a:rPr lang="en-GB" dirty="0" smtClean="0"/>
              <a:t>). </a:t>
            </a:r>
            <a:r>
              <a:rPr lang="en-GB" i="1" dirty="0" smtClean="0"/>
              <a:t>In Islamic Financial Products</a:t>
            </a:r>
            <a:r>
              <a:rPr lang="en-GB" dirty="0" smtClean="0"/>
              <a:t> (pp. </a:t>
            </a:r>
            <a:r>
              <a:rPr lang="en-GB" dirty="0" smtClean="0"/>
              <a:t>227-	241</a:t>
            </a:r>
            <a:r>
              <a:rPr lang="en-GB" dirty="0" smtClean="0"/>
              <a:t>). Palgrave Macmillan, Cham</a:t>
            </a:r>
          </a:p>
          <a:p>
            <a:r>
              <a:rPr lang="en-GB" dirty="0" smtClean="0"/>
              <a:t>Billah, M.M.S. (2019). Islamic Hire Purchase(Al-</a:t>
            </a:r>
            <a:r>
              <a:rPr lang="en-GB" dirty="0" err="1" smtClean="0"/>
              <a:t>Ijarah</a:t>
            </a:r>
            <a:r>
              <a:rPr lang="en-GB" dirty="0" smtClean="0"/>
              <a:t> </a:t>
            </a:r>
            <a:r>
              <a:rPr lang="en-GB" dirty="0" smtClean="0"/>
              <a:t>	</a:t>
            </a:r>
            <a:r>
              <a:rPr lang="en-GB" dirty="0" err="1" smtClean="0"/>
              <a:t>Thumma</a:t>
            </a:r>
            <a:r>
              <a:rPr lang="en-GB" dirty="0" smtClean="0"/>
              <a:t> </a:t>
            </a:r>
            <a:r>
              <a:rPr lang="en-GB" dirty="0" smtClean="0"/>
              <a:t>Al-Bay’). </a:t>
            </a:r>
            <a:r>
              <a:rPr lang="en-GB" i="1" dirty="0" smtClean="0"/>
              <a:t>In Islamic Financial Products</a:t>
            </a:r>
            <a:r>
              <a:rPr lang="en-GB" dirty="0" smtClean="0"/>
              <a:t> </a:t>
            </a:r>
            <a:r>
              <a:rPr lang="en-GB" dirty="0" smtClean="0"/>
              <a:t>	(</a:t>
            </a:r>
            <a:r>
              <a:rPr lang="en-GB" dirty="0" smtClean="0"/>
              <a:t>pp.255-263). Palgrave Macmillan, Cham</a:t>
            </a:r>
          </a:p>
          <a:p>
            <a:r>
              <a:rPr lang="en-GB" dirty="0" smtClean="0"/>
              <a:t>Lateef, A.W., Abdurrazzaq, A.A., Abdul Shukor, S., &amp; </a:t>
            </a:r>
            <a:r>
              <a:rPr lang="en-GB" dirty="0" smtClean="0"/>
              <a:t>	</a:t>
            </a:r>
            <a:r>
              <a:rPr lang="en-GB" dirty="0" err="1" smtClean="0"/>
              <a:t>Tajudin</a:t>
            </a:r>
            <a:r>
              <a:rPr lang="en-GB" dirty="0" smtClean="0"/>
              <a:t>, A.A. (2017). Maqasid Al-Shari’ah in </a:t>
            </a:r>
            <a:r>
              <a:rPr lang="en-GB" dirty="0" smtClean="0"/>
              <a:t>	</a:t>
            </a:r>
            <a:r>
              <a:rPr lang="en-GB" dirty="0" err="1" smtClean="0"/>
              <a:t>Ijarah</a:t>
            </a:r>
            <a:r>
              <a:rPr lang="en-GB" dirty="0" smtClean="0"/>
              <a:t> </a:t>
            </a:r>
            <a:r>
              <a:rPr lang="en-GB" dirty="0" smtClean="0"/>
              <a:t>(Leasing) Contract of Islamic Banking </a:t>
            </a:r>
            <a:r>
              <a:rPr lang="en-GB" dirty="0" smtClean="0"/>
              <a:t>	System</a:t>
            </a:r>
            <a:r>
              <a:rPr lang="en-GB" dirty="0" smtClean="0"/>
              <a:t>. </a:t>
            </a:r>
            <a:r>
              <a:rPr lang="en-GB" i="1" dirty="0" smtClean="0"/>
              <a:t>Journal of Islamic Finance 176</a:t>
            </a:r>
            <a:r>
              <a:rPr lang="en-GB" dirty="0" smtClean="0"/>
              <a:t>(6298), 1-7</a:t>
            </a: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Title 1"/>
          <p:cNvSpPr>
            <a:spLocks noGrp="1"/>
          </p:cNvSpPr>
          <p:nvPr>
            <p:ph type="title"/>
          </p:nvPr>
        </p:nvSpPr>
        <p:spPr/>
        <p:txBody>
          <a:bodyPr/>
          <a:lstStyle/>
          <a:p>
            <a:r>
              <a:rPr lang="en-GB" dirty="0" smtClean="0"/>
              <a:t>           </a:t>
            </a:r>
            <a:endParaRPr lang="en-GB" dirty="0"/>
          </a:p>
        </p:txBody>
      </p:sp>
      <p:sp>
        <p:nvSpPr>
          <p:cNvPr id="1048651" name="Content Placeholder 2"/>
          <p:cNvSpPr>
            <a:spLocks noGrp="1"/>
          </p:cNvSpPr>
          <p:nvPr>
            <p:ph idx="1"/>
          </p:nvPr>
        </p:nvSpPr>
        <p:spPr/>
        <p:txBody>
          <a:bodyPr>
            <a:normAutofit/>
          </a:bodyPr>
          <a:lstStyle/>
          <a:p>
            <a:pPr marL="109728" indent="0">
              <a:buNone/>
            </a:pPr>
            <a:r>
              <a:rPr lang="en-GB" sz="7200" dirty="0" smtClean="0">
                <a:solidFill>
                  <a:srgbClr val="FF0000"/>
                </a:solidFill>
              </a:rPr>
              <a:t>Thank You</a:t>
            </a:r>
          </a:p>
          <a:p>
            <a:pPr marL="109728" indent="0">
              <a:buNone/>
            </a:pPr>
            <a:r>
              <a:rPr lang="en-GB" sz="7200" dirty="0" smtClean="0">
                <a:solidFill>
                  <a:srgbClr val="FF0000"/>
                </a:solidFill>
              </a:rPr>
              <a:t>Any questions?????</a:t>
            </a:r>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TotalTime>
  <Words>1313</Words>
  <Application>Microsoft Office PowerPoint</Application>
  <PresentationFormat>On-screen Show (4:3)</PresentationFormat>
  <Paragraphs>80</Paragraphs>
  <Slides>15</Slides>
  <Notes>11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Understanding Ijarah Name Institution Professor Date </vt:lpstr>
      <vt:lpstr>      Understanding the concept Ijarah  </vt:lpstr>
      <vt:lpstr> Understanding The Concept Ijarah </vt:lpstr>
      <vt:lpstr>Understanding The Concept Ijarah</vt:lpstr>
      <vt:lpstr>Types of Ijarah</vt:lpstr>
      <vt:lpstr>Types Of Ijarah</vt:lpstr>
      <vt:lpstr>The Legitimacy of Ijarah</vt:lpstr>
      <vt:lpstr>The Legitimacy of Ijarah</vt:lpstr>
      <vt:lpstr>The Necessary Conditions for an Ijarah</vt:lpstr>
      <vt:lpstr>The Necessary Conditions for an Ijarah</vt:lpstr>
      <vt:lpstr>The Necessary Conditions for an Ijarah</vt:lpstr>
      <vt:lpstr>The Necessary Conditions for an Ijarah</vt:lpstr>
      <vt:lpstr>The Application of Ijarah</vt:lpstr>
      <vt:lpstr>References</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nanter</dc:creator>
  <cp:lastModifiedBy>Kamande</cp:lastModifiedBy>
  <cp:revision>5</cp:revision>
  <dcterms:created xsi:type="dcterms:W3CDTF">2020-06-19T03:41:28Z</dcterms:created>
  <dcterms:modified xsi:type="dcterms:W3CDTF">2020-06-21T22:26:07Z</dcterms:modified>
</cp:coreProperties>
</file>